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19.png" ContentType="image/png"/>
  <Override PartName="/ppt/media/image1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presProps.xml" ContentType="application/vnd.openxmlformats-officedocument.presentationml.presPro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8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17.xml" ContentType="application/vnd.openxmlformats-officedocument.presentationml.slide+xml"/>
  <Override PartName="/ppt/slides/slide2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44000" y="72000"/>
            <a:ext cx="9540000" cy="300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144000" y="72000"/>
            <a:ext cx="9540000" cy="300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44000" y="72000"/>
            <a:ext cx="9540000" cy="300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44000" y="3888000"/>
            <a:ext cx="9000000" cy="65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584000" y="648000"/>
            <a:ext cx="6479640" cy="259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4000"/>
          </a:bodyPr>
          <a:p>
            <a:pPr>
              <a:spcBef>
                <a:spcPts val="1417"/>
              </a:spcBef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>
              <a:spcBef>
                <a:spcPts val="1134"/>
              </a:spcBef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>
              <a:spcBef>
                <a:spcPts val="850"/>
              </a:spcBef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>
              <a:spcBef>
                <a:spcPts val="567"/>
              </a:spcBef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>
              <a:spcBef>
                <a:spcPts val="283"/>
              </a:spcBef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>
              <a:spcBef>
                <a:spcPts val="283"/>
              </a:spcBef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>
              <a:spcBef>
                <a:spcPts val="283"/>
              </a:spcBef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"/>
          <p:cNvSpPr txBox="1"/>
          <p:nvPr/>
        </p:nvSpPr>
        <p:spPr>
          <a:xfrm>
            <a:off x="4104000" y="4896000"/>
            <a:ext cx="4392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fld id="{99BCF4EF-047A-4264-A695-F3594E587DCD}" type="author">
              <a:rPr b="0" lang="en-US" sz="1800" spc="-1" strike="noStrike">
                <a:latin typeface="Arial"/>
              </a:rPr>
              <a:t> </a:t>
            </a:fld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504000" y="5256000"/>
            <a:ext cx="1656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2520000" y="5256000"/>
            <a:ext cx="4680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7560000" y="5256000"/>
            <a:ext cx="1656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>
              <a:buNone/>
            </a:pPr>
            <a:fld id="{2354096E-51B5-4D33-8A26-A27D20FDA3E7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dt"/>
          </p:nvPr>
        </p:nvSpPr>
        <p:spPr>
          <a:xfrm>
            <a:off x="504000" y="5256000"/>
            <a:ext cx="1656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ftr"/>
          </p:nvPr>
        </p:nvSpPr>
        <p:spPr>
          <a:xfrm>
            <a:off x="2520000" y="5256000"/>
            <a:ext cx="4680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sldNum"/>
          </p:nvPr>
        </p:nvSpPr>
        <p:spPr>
          <a:xfrm>
            <a:off x="7560000" y="5256000"/>
            <a:ext cx="1656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>
              <a:buNone/>
            </a:pPr>
            <a:fld id="{28EF60D7-2CEF-4A8F-8507-A8834858B8C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44000" y="3888000"/>
            <a:ext cx="9000000" cy="65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US" sz="3200" spc="-1" strike="noStrike">
                <a:latin typeface="Arial"/>
              </a:rPr>
              <a:t>Blockchain &amp; Digital Transformation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title"/>
          </p:nvPr>
        </p:nvSpPr>
        <p:spPr>
          <a:xfrm>
            <a:off x="326880" y="4645080"/>
            <a:ext cx="8908560" cy="38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By: Gheis Mohammadi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CRYPTOGRAPHY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9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Converting data into a format that is unreadable for an unauthorized user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 Blockchains: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Initiation and Broadcasting of Transaction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- Digital Signatures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- Private/Public Keys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Validation of Transaction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- Proof of Work and certain alternatives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Chaining Blocks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- Hash Function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Digital Signature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rcRect l="0" t="10218" r="0" b="0"/>
          <a:stretch/>
        </p:blipFill>
        <p:spPr>
          <a:xfrm>
            <a:off x="1053000" y="1005840"/>
            <a:ext cx="7999560" cy="4114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Mining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Bitcoin miners are nodes in the Bitcoin network that possess specialized software technology called ASICs.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The Bitcoin miners constantly solve crypto graphically hard puzzles.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If successful, they get to add a block to the Bitcoin blockchain and get a reward, in return.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Currently, the bitcoin block reward is around 12.5 BTC.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52" name="" descr=""/>
          <p:cNvPicPr/>
          <p:nvPr/>
        </p:nvPicPr>
        <p:blipFill>
          <a:blip r:embed="rId1"/>
          <a:stretch/>
        </p:blipFill>
        <p:spPr>
          <a:xfrm>
            <a:off x="144000" y="72000"/>
            <a:ext cx="9753120" cy="5486040"/>
          </a:xfrm>
          <a:prstGeom prst="rect">
            <a:avLst/>
          </a:prstGeom>
          <a:ln w="0">
            <a:noFill/>
          </a:ln>
        </p:spPr>
      </p:pic>
      <p:sp>
        <p:nvSpPr>
          <p:cNvPr id="153" name=""/>
          <p:cNvSpPr/>
          <p:nvPr/>
        </p:nvSpPr>
        <p:spPr>
          <a:xfrm>
            <a:off x="9601200" y="5303880"/>
            <a:ext cx="182880" cy="18288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122400" y="72000"/>
            <a:ext cx="9753120" cy="5486040"/>
          </a:xfrm>
          <a:prstGeom prst="rect">
            <a:avLst/>
          </a:prstGeom>
          <a:ln w="0">
            <a:noFill/>
          </a:ln>
        </p:spPr>
      </p:pic>
      <p:sp>
        <p:nvSpPr>
          <p:cNvPr id="156" name=""/>
          <p:cNvSpPr/>
          <p:nvPr/>
        </p:nvSpPr>
        <p:spPr>
          <a:xfrm>
            <a:off x="9509760" y="5303520"/>
            <a:ext cx="182880" cy="18288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Characteristics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3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“</a:t>
            </a:r>
            <a:r>
              <a:rPr b="0" lang="en-US" sz="3200" spc="-1" strike="noStrike">
                <a:latin typeface="Arial"/>
              </a:rPr>
              <a:t>White papers” often address key questions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Public Blockchains vs Private Blockchains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Permissioned vs Permissionless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One ledger or Segregated ledgers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Validation Methodology (depends on degree of trust between nodes.)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Consensus Mechanism (depends on degree of trust between nodes)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Interfaces/programming language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Supporting Smart Contracts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 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1"/>
          <a:stretch/>
        </p:blipFill>
        <p:spPr>
          <a:xfrm>
            <a:off x="91440" y="91440"/>
            <a:ext cx="9753120" cy="5486040"/>
          </a:xfrm>
          <a:prstGeom prst="rect">
            <a:avLst/>
          </a:prstGeom>
          <a:ln w="0">
            <a:noFill/>
          </a:ln>
        </p:spPr>
      </p:pic>
      <p:sp>
        <p:nvSpPr>
          <p:cNvPr id="162" name=""/>
          <p:cNvSpPr/>
          <p:nvPr/>
        </p:nvSpPr>
        <p:spPr>
          <a:xfrm>
            <a:off x="9601200" y="5303880"/>
            <a:ext cx="182880" cy="18288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600" spc="-1" strike="noStrike">
                <a:latin typeface="Arial"/>
              </a:rPr>
              <a:t>Leading Blockchain Consortiums and Collaborative Projects</a:t>
            </a: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66" name="" descr=""/>
          <p:cNvPicPr/>
          <p:nvPr/>
        </p:nvPicPr>
        <p:blipFill>
          <a:blip r:embed="rId1"/>
          <a:stretch/>
        </p:blipFill>
        <p:spPr>
          <a:xfrm>
            <a:off x="184680" y="106200"/>
            <a:ext cx="9753120" cy="5486040"/>
          </a:xfrm>
          <a:prstGeom prst="rect">
            <a:avLst/>
          </a:prstGeom>
          <a:ln w="0">
            <a:noFill/>
          </a:ln>
        </p:spPr>
      </p:pic>
      <p:sp>
        <p:nvSpPr>
          <p:cNvPr id="167" name=""/>
          <p:cNvSpPr/>
          <p:nvPr/>
        </p:nvSpPr>
        <p:spPr>
          <a:xfrm>
            <a:off x="9601200" y="5303880"/>
            <a:ext cx="182880" cy="18288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Digital Transformation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9" name="" descr=""/>
          <p:cNvPicPr/>
          <p:nvPr/>
        </p:nvPicPr>
        <p:blipFill>
          <a:blip r:embed="rId1"/>
          <a:stretch/>
        </p:blipFill>
        <p:spPr>
          <a:xfrm>
            <a:off x="1188720" y="1188720"/>
            <a:ext cx="6658200" cy="3657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Agenda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7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History of Blockchain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Centralized and Decentralized Networks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Basic Concept of Blockchain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Blockchain Platforms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Basic Concept of Crypto Currencies 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Digital Transformation and Blockchain Applications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Markets &amp; Jobs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Future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Digital Transformation &amp; Blockchain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0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latin typeface="Arial"/>
              </a:rPr>
              <a:t>Blockchain is part of digital transformation strategy for 61% of enterprises</a:t>
            </a:r>
            <a:endParaRPr b="0" lang="en-US" sz="3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By 2021, at least 25% of the global 2000 will use blockchain services as a foundation for digital trust at scale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Nearly 6 in 10 large corporations are either actively considering, or are in the process of, deploying blockchain technology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Blockchain have many potential applications rather than financial services industry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Zero Trust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Applications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"/>
          <p:cNvSpPr txBox="1"/>
          <p:nvPr/>
        </p:nvSpPr>
        <p:spPr>
          <a:xfrm>
            <a:off x="248760" y="1570320"/>
            <a:ext cx="180720" cy="427320"/>
          </a:xfrm>
          <a:prstGeom prst="rect">
            <a:avLst/>
          </a:prstGeom>
          <a:noFill/>
          <a:ln w="0">
            <a:noFill/>
          </a:ln>
        </p:spPr>
      </p:sp>
      <p:pic>
        <p:nvPicPr>
          <p:cNvPr id="175" name="" descr=""/>
          <p:cNvPicPr/>
          <p:nvPr/>
        </p:nvPicPr>
        <p:blipFill>
          <a:blip r:embed="rId1"/>
          <a:stretch/>
        </p:blipFill>
        <p:spPr>
          <a:xfrm>
            <a:off x="122400" y="91800"/>
            <a:ext cx="9753120" cy="5486040"/>
          </a:xfrm>
          <a:prstGeom prst="rect">
            <a:avLst/>
          </a:prstGeom>
          <a:ln w="0">
            <a:noFill/>
          </a:ln>
        </p:spPr>
      </p:pic>
      <p:sp>
        <p:nvSpPr>
          <p:cNvPr id="176" name=""/>
          <p:cNvSpPr/>
          <p:nvPr/>
        </p:nvSpPr>
        <p:spPr>
          <a:xfrm>
            <a:off x="9601200" y="5303880"/>
            <a:ext cx="182880" cy="18288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1"/>
          <a:stretch/>
        </p:blipFill>
        <p:spPr>
          <a:xfrm>
            <a:off x="184680" y="106200"/>
            <a:ext cx="9753120" cy="5486040"/>
          </a:xfrm>
          <a:prstGeom prst="rect">
            <a:avLst/>
          </a:prstGeom>
          <a:ln w="0">
            <a:noFill/>
          </a:ln>
        </p:spPr>
      </p:pic>
      <p:sp>
        <p:nvSpPr>
          <p:cNvPr id="180" name=""/>
          <p:cNvSpPr/>
          <p:nvPr/>
        </p:nvSpPr>
        <p:spPr>
          <a:xfrm>
            <a:off x="9601200" y="5303880"/>
            <a:ext cx="182880" cy="18288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High Demand Markets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3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Supply Chains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Education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Healthcare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Insurance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IOT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Investing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Digital Assets &amp; Bonds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Digital Banking &amp; Payments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Game Industry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Data Management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Blockchain in Production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84" name="" descr=""/>
          <p:cNvPicPr/>
          <p:nvPr/>
        </p:nvPicPr>
        <p:blipFill>
          <a:blip r:embed="rId1"/>
          <a:stretch/>
        </p:blipFill>
        <p:spPr>
          <a:xfrm>
            <a:off x="1097280" y="833400"/>
            <a:ext cx="7680960" cy="439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Negatives 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Dark Web / Drugs / Gambling / Money Laundering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CryptoKitties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CryptoKitties is a game, 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collectible! 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Each cat is one-of-a-kind and 100% owned by you; 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it cannot be replicated, taken away, or destroyed.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Market Cap:</a:t>
            </a:r>
            <a:r>
              <a:rPr b="0" lang="en-US" sz="1800" spc="-1" strike="noStrike">
                <a:latin typeface="Arial"/>
              </a:rPr>
              <a:t>	</a:t>
            </a:r>
            <a:r>
              <a:rPr b="0" lang="en-US" sz="1800" spc="-1" strike="noStrike">
                <a:latin typeface="Arial"/>
              </a:rPr>
              <a:t>$20M in 2018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6806880" y="2651760"/>
            <a:ext cx="2428560" cy="249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Blockchain Jobs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Startup (?)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Developer &amp; Engineer ($135,000 - $185,000 per year)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Core developer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Tools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DApps &amp; Smart Contracts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Adviser ($56,000 – $107,000 per year)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Solution &amp; Designer (?)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High Salaries 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54864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6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Increased demand and short supply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Technology is on everyone’s radar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Established firms have embraced blockchain and announced initiatives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1" lang="en-US" sz="2200" spc="-1" strike="noStrike">
                <a:latin typeface="Arial"/>
              </a:rPr>
              <a:t>Microsoft Corp</a:t>
            </a:r>
            <a:r>
              <a:rPr b="0" lang="en-US" sz="2200" spc="-1" strike="noStrike">
                <a:latin typeface="Arial"/>
              </a:rPr>
              <a:t>. (MSFT) has started a blockchain-as-a-service (BAAS) platform within Azure, its cloud division</a:t>
            </a:r>
            <a:endParaRPr b="0" lang="en-US" sz="2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1" lang="en-US" sz="2200" spc="-1" strike="noStrike">
                <a:latin typeface="Arial"/>
              </a:rPr>
              <a:t>IBM Corp</a:t>
            </a:r>
            <a:r>
              <a:rPr b="0" lang="en-US" sz="2200" spc="-1" strike="noStrike">
                <a:latin typeface="Arial"/>
              </a:rPr>
              <a:t>. (IBM) has also launched a division dedicated to blockchain, basing it on an open-source fabric Hyperledger. </a:t>
            </a:r>
            <a:endParaRPr b="0" lang="en-US" sz="2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1" lang="en-US" sz="2200" spc="-1" strike="noStrike">
                <a:latin typeface="Arial"/>
              </a:rPr>
              <a:t>Social media</a:t>
            </a:r>
            <a:r>
              <a:rPr b="0" lang="en-US" sz="2200" spc="-1" strike="noStrike">
                <a:latin typeface="Arial"/>
              </a:rPr>
              <a:t> behemoth Facebook Inc. (FB) has formed a group to explore blockchain’s uses in its business.</a:t>
            </a:r>
            <a:endParaRPr b="0" lang="en-US" sz="2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latin typeface="Arial"/>
              </a:rPr>
              <a:t>Nike now holds patent for blockchain-based sneakers called ‘CryptoKicks’</a:t>
            </a:r>
            <a:endParaRPr b="0" lang="en-US" sz="2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 shortage in skills supply has helped further inflate salaries for blockchain experts. 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Several new initiatives are being launched to plug the gap in supply, from bounty programs to encourage developers to boot camps introducing the technology to developers. 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Universities are also in on the game and have launched online courses to educate professionals. 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tretch/>
        </p:blipFill>
        <p:spPr>
          <a:xfrm>
            <a:off x="184680" y="106200"/>
            <a:ext cx="9753120" cy="5486040"/>
          </a:xfrm>
          <a:prstGeom prst="rect">
            <a:avLst/>
          </a:prstGeom>
          <a:ln w="0">
            <a:noFill/>
          </a:ln>
        </p:spPr>
      </p:pic>
      <p:sp>
        <p:nvSpPr>
          <p:cNvPr id="195" name=""/>
          <p:cNvSpPr/>
          <p:nvPr/>
        </p:nvSpPr>
        <p:spPr>
          <a:xfrm>
            <a:off x="9601200" y="5303880"/>
            <a:ext cx="182880" cy="18288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"/>
          <p:cNvSpPr/>
          <p:nvPr/>
        </p:nvSpPr>
        <p:spPr>
          <a:xfrm>
            <a:off x="3108960" y="1554480"/>
            <a:ext cx="3017520" cy="2926080"/>
          </a:xfrm>
          <a:prstGeom prst="ellipse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97" name="" descr=""/>
          <p:cNvPicPr/>
          <p:nvPr/>
        </p:nvPicPr>
        <p:blipFill>
          <a:blip r:embed="rId1"/>
          <a:stretch/>
        </p:blipFill>
        <p:spPr>
          <a:xfrm>
            <a:off x="2720520" y="1188720"/>
            <a:ext cx="3771720" cy="3566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Background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Traditional Banking</a:t>
            </a:r>
            <a:endParaRPr b="0" lang="en-US" sz="4400" spc="-1" strike="noStrike">
              <a:latin typeface="Arial"/>
            </a:endParaRPr>
          </a:p>
        </p:txBody>
      </p:sp>
      <p:grpSp>
        <p:nvGrpSpPr>
          <p:cNvPr id="128" name=""/>
          <p:cNvGrpSpPr/>
          <p:nvPr/>
        </p:nvGrpSpPr>
        <p:grpSpPr>
          <a:xfrm>
            <a:off x="1554480" y="914400"/>
            <a:ext cx="7568280" cy="4257000"/>
            <a:chOff x="1554480" y="914400"/>
            <a:chExt cx="7568280" cy="4257000"/>
          </a:xfrm>
        </p:grpSpPr>
        <p:pic>
          <p:nvPicPr>
            <p:cNvPr id="129" name="" descr=""/>
            <p:cNvPicPr/>
            <p:nvPr/>
          </p:nvPicPr>
          <p:blipFill>
            <a:blip r:embed="rId1"/>
            <a:stretch/>
          </p:blipFill>
          <p:spPr>
            <a:xfrm>
              <a:off x="1554480" y="914400"/>
              <a:ext cx="7568280" cy="4257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0" name=""/>
            <p:cNvSpPr/>
            <p:nvPr/>
          </p:nvSpPr>
          <p:spPr>
            <a:xfrm>
              <a:off x="1624680" y="4389120"/>
              <a:ext cx="2103120" cy="731520"/>
            </a:xfrm>
            <a:prstGeom prst="ellipse">
              <a:avLst/>
            </a:prstGeom>
            <a:solidFill>
              <a:srgbClr val="ffffff"/>
            </a:solidFill>
            <a:ln w="648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1"/>
          <a:srcRect l="0" t="0" r="0" b="10801"/>
          <a:stretch/>
        </p:blipFill>
        <p:spPr>
          <a:xfrm>
            <a:off x="91440" y="182880"/>
            <a:ext cx="9875520" cy="5375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Bitcoin Key Highlights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504000" y="914400"/>
            <a:ext cx="9071640" cy="3700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7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October 31, 2008: Bitcoin white paper published by the anonymous Satoshi Nakamoto.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January 3, 2009: The Genesis Block or block number one is mined.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January 12, 2009: The first Bitcoin transaction.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December 16, 2009: Version 0.2 is released.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November 6, 2010: Market cap value exceeds $1 million USD.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June 3, 2012: Block 181919 created with 1322 transactions. It is the largest block to-date.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September 27, 2012: Bitcoin Foundation is formed.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December 2017: Bitcoin price reaches its all-time high.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October 31, 2018: 10-year anniversary of Bitcoin.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Satoshi Nakamoto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37" name="" descr=""/>
          <p:cNvPicPr/>
          <p:nvPr/>
        </p:nvPicPr>
        <p:blipFill>
          <a:blip r:embed="rId1"/>
          <a:stretch/>
        </p:blipFill>
        <p:spPr>
          <a:xfrm>
            <a:off x="413640" y="916560"/>
            <a:ext cx="8456040" cy="4198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What is Blockchain?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Open, Distributed ledger that can record transactions between two parties efficiently and in a verifiable and permanent way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US" sz="2400" spc="-1" strike="noStrike">
                <a:latin typeface="Arial"/>
              </a:rPr>
              <a:t>Permanent and Immutable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US" sz="2400" spc="-1" strike="noStrike">
                <a:latin typeface="Arial"/>
              </a:rPr>
              <a:t>Transparent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US" sz="2400" spc="-1" strike="noStrike">
                <a:latin typeface="Arial"/>
              </a:rPr>
              <a:t>Trustable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US" sz="2400" spc="-1" strike="noStrike">
                <a:latin typeface="Arial"/>
              </a:rPr>
              <a:t>Transactions (Irreversible/Pseudonymous/Fast and global/Secure/Permissionless)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"/>
            </a:pP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Blockchain == Chain of Blocks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1"/>
          <a:srcRect l="0" t="18320" r="0" b="0"/>
          <a:stretch/>
        </p:blipFill>
        <p:spPr>
          <a:xfrm>
            <a:off x="144000" y="1097280"/>
            <a:ext cx="9753120" cy="4480560"/>
          </a:xfrm>
          <a:prstGeom prst="rect">
            <a:avLst/>
          </a:prstGeom>
          <a:ln w="0">
            <a:noFill/>
          </a:ln>
        </p:spPr>
      </p:pic>
      <p:sp>
        <p:nvSpPr>
          <p:cNvPr id="143" name=""/>
          <p:cNvSpPr/>
          <p:nvPr/>
        </p:nvSpPr>
        <p:spPr>
          <a:xfrm>
            <a:off x="9601200" y="5303520"/>
            <a:ext cx="182880" cy="182880"/>
          </a:xfrm>
          <a:prstGeom prst="ellipse">
            <a:avLst/>
          </a:prstGeom>
          <a:solidFill>
            <a:srgbClr val="2f19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</TotalTime>
  <Application>LibreOffice/7.2.7.2$Linux_X86_64 LibreOffice_project/20$Build-2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2019-09-03T10:58:44Z</dcterms:created>
  <dc:creator/>
  <dc:description/>
  <dc:language>en-US</dc:language>
  <cp:lastModifiedBy/>
  <dcterms:modified xsi:type="dcterms:W3CDTF">2022-12-17T09:12:29Z</dcterms:modified>
  <cp:revision>16</cp:revision>
  <dc:subject/>
  <dc:title>Portfolio</dc:title>
</cp:coreProperties>
</file>